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0" r:id="rId3"/>
    <p:sldId id="269" r:id="rId4"/>
    <p:sldId id="266" r:id="rId5"/>
    <p:sldId id="261" r:id="rId6"/>
    <p:sldId id="268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6228" autoAdjust="0"/>
    <p:restoredTop sz="94660"/>
  </p:normalViewPr>
  <p:slideViewPr>
    <p:cSldViewPr>
      <p:cViewPr varScale="1">
        <p:scale>
          <a:sx n="71" d="100"/>
          <a:sy n="71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91B8D-045C-47E0-8132-B5D4063692D9}" type="datetimeFigureOut">
              <a:rPr lang="sr-Latn-CS" smtClean="0"/>
              <a:pPr/>
              <a:t>6.3.2012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95BFF-CDD6-4477-A7F8-95873D196CD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95BFF-CDD6-4477-A7F8-95873D196CD9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294B-8AD5-4682-8AB9-A0FCFFEFCA38}" type="datetimeFigureOut">
              <a:rPr lang="sr-Latn-CS" smtClean="0"/>
              <a:pPr/>
              <a:t>6.3.2012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2EB5-1D9E-44CD-8D54-74C70BA2A2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294B-8AD5-4682-8AB9-A0FCFFEFCA38}" type="datetimeFigureOut">
              <a:rPr lang="sr-Latn-CS" smtClean="0"/>
              <a:pPr/>
              <a:t>6.3.2012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2EB5-1D9E-44CD-8D54-74C70BA2A2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294B-8AD5-4682-8AB9-A0FCFFEFCA38}" type="datetimeFigureOut">
              <a:rPr lang="sr-Latn-CS" smtClean="0"/>
              <a:pPr/>
              <a:t>6.3.2012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2EB5-1D9E-44CD-8D54-74C70BA2A2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294B-8AD5-4682-8AB9-A0FCFFEFCA38}" type="datetimeFigureOut">
              <a:rPr lang="sr-Latn-CS" smtClean="0"/>
              <a:pPr/>
              <a:t>6.3.2012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2EB5-1D9E-44CD-8D54-74C70BA2A2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294B-8AD5-4682-8AB9-A0FCFFEFCA38}" type="datetimeFigureOut">
              <a:rPr lang="sr-Latn-CS" smtClean="0"/>
              <a:pPr/>
              <a:t>6.3.2012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2EB5-1D9E-44CD-8D54-74C70BA2A2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294B-8AD5-4682-8AB9-A0FCFFEFCA38}" type="datetimeFigureOut">
              <a:rPr lang="sr-Latn-CS" smtClean="0"/>
              <a:pPr/>
              <a:t>6.3.2012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2EB5-1D9E-44CD-8D54-74C70BA2A2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294B-8AD5-4682-8AB9-A0FCFFEFCA38}" type="datetimeFigureOut">
              <a:rPr lang="sr-Latn-CS" smtClean="0"/>
              <a:pPr/>
              <a:t>6.3.2012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2EB5-1D9E-44CD-8D54-74C70BA2A2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294B-8AD5-4682-8AB9-A0FCFFEFCA38}" type="datetimeFigureOut">
              <a:rPr lang="sr-Latn-CS" smtClean="0"/>
              <a:pPr/>
              <a:t>6.3.2012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2EB5-1D9E-44CD-8D54-74C70BA2A2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294B-8AD5-4682-8AB9-A0FCFFEFCA38}" type="datetimeFigureOut">
              <a:rPr lang="sr-Latn-CS" smtClean="0"/>
              <a:pPr/>
              <a:t>6.3.2012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2EB5-1D9E-44CD-8D54-74C70BA2A2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294B-8AD5-4682-8AB9-A0FCFFEFCA38}" type="datetimeFigureOut">
              <a:rPr lang="sr-Latn-CS" smtClean="0"/>
              <a:pPr/>
              <a:t>6.3.2012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2EB5-1D9E-44CD-8D54-74C70BA2A2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294B-8AD5-4682-8AB9-A0FCFFEFCA38}" type="datetimeFigureOut">
              <a:rPr lang="sr-Latn-CS" smtClean="0"/>
              <a:pPr/>
              <a:t>6.3.2012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942EB5-1D9E-44CD-8D54-74C70BA2A29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5B294B-8AD5-4682-8AB9-A0FCFFEFCA38}" type="datetimeFigureOut">
              <a:rPr lang="sr-Latn-CS" smtClean="0"/>
              <a:pPr/>
              <a:t>6.3.2012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942EB5-1D9E-44CD-8D54-74C70BA2A29D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-642966"/>
            <a:ext cx="7358114" cy="1571636"/>
          </a:xfrm>
        </p:spPr>
        <p:txBody>
          <a:bodyPr>
            <a:normAutofit/>
          </a:bodyPr>
          <a:lstStyle/>
          <a:p>
            <a:r>
              <a:rPr lang="sr-Cyrl-CS" sz="2800" b="1" dirty="0" smtClean="0"/>
              <a:t>КЛАСИФИКАЦИЈА  ЕКОЛОШКИХ  ФАКТОРА</a:t>
            </a:r>
            <a:r>
              <a:rPr lang="sr-Cyrl-CS" sz="2800" dirty="0" smtClean="0"/>
              <a:t/>
            </a:r>
            <a:br>
              <a:rPr lang="sr-Cyrl-CS" sz="2800" dirty="0" smtClean="0"/>
            </a:b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8729634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CS" sz="2000" b="1" dirty="0" smtClean="0">
                <a:solidFill>
                  <a:srgbClr val="C00000"/>
                </a:solidFill>
              </a:rPr>
              <a:t>Еколошки фактори се деле на: абиотичке и биотичке факторе</a:t>
            </a:r>
            <a:r>
              <a:rPr lang="sr-Cyrl-CS" sz="2000" b="1" dirty="0" smtClean="0"/>
              <a:t>.</a:t>
            </a:r>
          </a:p>
          <a:p>
            <a:pPr>
              <a:buNone/>
            </a:pPr>
            <a:r>
              <a:rPr lang="sr-Cyrl-CS" sz="2000" b="1" dirty="0" smtClean="0"/>
              <a:t>- </a:t>
            </a:r>
            <a:r>
              <a:rPr lang="sr-Cyrl-CS" sz="2000" b="1" dirty="0"/>
              <a:t>Абиотички фактори (утицај неживе природе на жива бића) обухватају:</a:t>
            </a:r>
            <a:endParaRPr lang="sr-Latn-CS" sz="2000" dirty="0"/>
          </a:p>
          <a:p>
            <a:pPr>
              <a:buNone/>
            </a:pPr>
            <a:r>
              <a:rPr lang="sr-Cyrl-CS" sz="2000" dirty="0"/>
              <a:t> </a:t>
            </a:r>
            <a:r>
              <a:rPr lang="sr-Cyrl-CS" sz="2000" dirty="0" smtClean="0"/>
              <a:t>*</a:t>
            </a:r>
            <a:r>
              <a:rPr lang="sr-Cyrl-CS" sz="2000" dirty="0"/>
              <a:t>климатске факторе ( Т, </a:t>
            </a:r>
            <a:r>
              <a:rPr lang="sr-Cyrl-CS" sz="2000" dirty="0" smtClean="0"/>
              <a:t> сунчево </a:t>
            </a:r>
            <a:r>
              <a:rPr lang="sr-Cyrl-CS" sz="2000" dirty="0"/>
              <a:t>зрачења, </a:t>
            </a:r>
            <a:r>
              <a:rPr lang="sr-Cyrl-CS" sz="2000" dirty="0" smtClean="0"/>
              <a:t>влажност и ваздух са својим физичким и хемијским особинама);</a:t>
            </a:r>
            <a:endParaRPr lang="sr-Latn-CS" sz="2000" dirty="0"/>
          </a:p>
          <a:p>
            <a:pPr>
              <a:buNone/>
            </a:pPr>
            <a:r>
              <a:rPr lang="sr-Cyrl-CS" sz="2000" dirty="0"/>
              <a:t> </a:t>
            </a:r>
            <a:r>
              <a:rPr lang="sr-Cyrl-CS" sz="2000" dirty="0" smtClean="0"/>
              <a:t>*</a:t>
            </a:r>
            <a:r>
              <a:rPr lang="sr-Cyrl-CS" sz="2000" dirty="0"/>
              <a:t>едафске фактора ( физичке, хемијске и биолошке карактеристике земљишта);</a:t>
            </a:r>
            <a:endParaRPr lang="sr-Latn-CS" sz="2000" dirty="0"/>
          </a:p>
          <a:p>
            <a:pPr>
              <a:buNone/>
            </a:pPr>
            <a:r>
              <a:rPr lang="sr-Cyrl-CS" sz="2000" dirty="0"/>
              <a:t> </a:t>
            </a:r>
            <a:r>
              <a:rPr lang="sr-Cyrl-CS" sz="2000" dirty="0" smtClean="0"/>
              <a:t>*</a:t>
            </a:r>
            <a:r>
              <a:rPr lang="sr-Cyrl-CS" sz="2000" dirty="0"/>
              <a:t>орографске факторе ( надморска висина, географска ширина</a:t>
            </a:r>
            <a:r>
              <a:rPr lang="en-US" sz="2000" dirty="0"/>
              <a:t>, </a:t>
            </a:r>
            <a:r>
              <a:rPr lang="sr-Cyrl-CS" sz="2000" dirty="0"/>
              <a:t> нагиб </a:t>
            </a:r>
            <a:r>
              <a:rPr lang="sr-Cyrl-CS" sz="2000" dirty="0" smtClean="0"/>
              <a:t>терена ,окренутост према странама света,морска дубина)</a:t>
            </a:r>
          </a:p>
          <a:p>
            <a:pPr>
              <a:buNone/>
            </a:pPr>
            <a:r>
              <a:rPr lang="sr-Cyrl-CS" sz="2000" b="1" dirty="0"/>
              <a:t> </a:t>
            </a:r>
            <a:r>
              <a:rPr lang="sr-Cyrl-CS" sz="2000" b="1" dirty="0" smtClean="0"/>
              <a:t>Биотички фактори су:</a:t>
            </a:r>
            <a:endParaRPr lang="sr-Latn-CS" sz="2000" b="1" dirty="0"/>
          </a:p>
          <a:p>
            <a:pPr>
              <a:buNone/>
            </a:pPr>
            <a:r>
              <a:rPr lang="sr-Cyrl-CS" sz="2000" dirty="0" smtClean="0"/>
              <a:t>* </a:t>
            </a:r>
            <a:r>
              <a:rPr lang="sr-Cyrl-CS" sz="2000" dirty="0"/>
              <a:t>узајамни утицаји живих бића  (биљака, животиња и микроорганизама</a:t>
            </a:r>
            <a:r>
              <a:rPr lang="sr-Cyrl-CS" sz="2000" dirty="0" smtClean="0"/>
              <a:t>);</a:t>
            </a:r>
            <a:endParaRPr lang="sr-Latn-CS" sz="2000" dirty="0"/>
          </a:p>
          <a:p>
            <a:pPr>
              <a:buNone/>
            </a:pPr>
            <a:r>
              <a:rPr lang="sr-Cyrl-CS" sz="2000" dirty="0"/>
              <a:t>*утицаји живих бића на неживу природу</a:t>
            </a:r>
            <a:r>
              <a:rPr lang="sr-Cyrl-CS" sz="2000" dirty="0" smtClean="0"/>
              <a:t>;</a:t>
            </a:r>
            <a:r>
              <a:rPr lang="sr-Cyrl-CS" sz="2000" b="1" i="1" dirty="0"/>
              <a:t> </a:t>
            </a:r>
            <a:endParaRPr lang="sr-Latn-CS" sz="2000" dirty="0"/>
          </a:p>
          <a:p>
            <a:pPr>
              <a:buNone/>
            </a:pPr>
            <a:r>
              <a:rPr lang="sr-Cyrl-CS" sz="2000" dirty="0"/>
              <a:t>У оквиру узајамних утицаја живих бића разликујемо неколико типова односа:</a:t>
            </a:r>
            <a:endParaRPr lang="sr-Latn-CS" sz="2000" dirty="0"/>
          </a:p>
          <a:p>
            <a:pPr lvl="0">
              <a:buNone/>
            </a:pPr>
            <a:r>
              <a:rPr lang="sr-Cyrl-CS" sz="2000" dirty="0" smtClean="0"/>
              <a:t>          Узајамни </a:t>
            </a:r>
            <a:r>
              <a:rPr lang="sr-Cyrl-CS" sz="2000" dirty="0"/>
              <a:t>односи биљака;</a:t>
            </a:r>
            <a:endParaRPr lang="sr-Latn-CS" sz="2000" dirty="0"/>
          </a:p>
          <a:p>
            <a:pPr lvl="0">
              <a:buNone/>
            </a:pPr>
            <a:r>
              <a:rPr lang="sr-Cyrl-CS" sz="2000" dirty="0" smtClean="0"/>
              <a:t>          Узајамни </a:t>
            </a:r>
            <a:r>
              <a:rPr lang="sr-Cyrl-CS" sz="2000" dirty="0"/>
              <a:t>односи животиња;</a:t>
            </a:r>
            <a:endParaRPr lang="sr-Latn-CS" sz="2000" dirty="0"/>
          </a:p>
          <a:p>
            <a:pPr lvl="0">
              <a:buNone/>
            </a:pPr>
            <a:r>
              <a:rPr lang="sr-Cyrl-CS" sz="2000" dirty="0" smtClean="0"/>
              <a:t>          Узајамни </a:t>
            </a:r>
            <a:r>
              <a:rPr lang="sr-Cyrl-CS" sz="2000" dirty="0"/>
              <a:t>односи биљака и животиња.</a:t>
            </a:r>
            <a:endParaRPr lang="sr-Latn-CS" sz="2000" dirty="0"/>
          </a:p>
          <a:p>
            <a:endParaRPr lang="en-CA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Утицај абиоточких фактора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828684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-642966"/>
            <a:ext cx="8229600" cy="8072494"/>
          </a:xfrm>
        </p:spPr>
        <p:txBody>
          <a:bodyPr>
            <a:noAutofit/>
          </a:bodyPr>
          <a:lstStyle/>
          <a:p>
            <a:pPr>
              <a:buNone/>
            </a:pPr>
            <a:endParaRPr lang="sr-Latn-CS" sz="1800" dirty="0" smtClean="0"/>
          </a:p>
          <a:p>
            <a:pPr>
              <a:buNone/>
            </a:pPr>
            <a:r>
              <a:rPr lang="sr-Cyrl-CS" sz="1800" b="1" i="1" dirty="0" smtClean="0"/>
              <a:t> </a:t>
            </a:r>
            <a:endParaRPr lang="sr-Latn-CS" sz="1800" dirty="0" smtClean="0"/>
          </a:p>
          <a:p>
            <a:pPr>
              <a:buNone/>
            </a:pPr>
            <a:r>
              <a:rPr lang="sr-Cyrl-CS" sz="1800" b="1" i="1" dirty="0" smtClean="0"/>
              <a:t>Узајамни односи биљака:</a:t>
            </a:r>
            <a:endParaRPr lang="sr-Latn-CS" sz="1800" dirty="0" smtClean="0"/>
          </a:p>
          <a:p>
            <a:pPr>
              <a:buNone/>
            </a:pPr>
            <a:r>
              <a:rPr lang="sr-Cyrl-CS" sz="1800" b="1" i="1" dirty="0" smtClean="0"/>
              <a:t> </a:t>
            </a:r>
            <a:endParaRPr lang="sr-Latn-CS" sz="1800" dirty="0" smtClean="0"/>
          </a:p>
          <a:p>
            <a:pPr>
              <a:buNone/>
            </a:pPr>
            <a:r>
              <a:rPr lang="sr-Cyrl-CS" sz="1800" b="1" dirty="0" smtClean="0"/>
              <a:t>- СИМБИОЗА</a:t>
            </a:r>
            <a:r>
              <a:rPr lang="sr-Cyrl-CS" sz="1800" dirty="0" smtClean="0"/>
              <a:t> је узајамно корисна заједница два различита организма. </a:t>
            </a:r>
            <a:r>
              <a:rPr lang="sr-Cyrl-CS" sz="1800" b="1" dirty="0" smtClean="0"/>
              <a:t>Пр: алге и гљиве</a:t>
            </a:r>
            <a:r>
              <a:rPr lang="en-US" sz="1800" b="1" dirty="0" smtClean="0"/>
              <a:t> </a:t>
            </a:r>
            <a:r>
              <a:rPr lang="sr-Cyrl-CS" sz="1800" b="1" dirty="0" smtClean="0"/>
              <a:t> у лишајевима</a:t>
            </a:r>
            <a:endParaRPr lang="sr-Latn-CS" sz="1800" dirty="0" smtClean="0"/>
          </a:p>
          <a:p>
            <a:pPr>
              <a:buNone/>
            </a:pPr>
            <a:r>
              <a:rPr lang="sr-Cyrl-CS" sz="1800" dirty="0" smtClean="0"/>
              <a:t> </a:t>
            </a:r>
            <a:r>
              <a:rPr lang="sr-Cyrl-CS" sz="1800" b="1" dirty="0" smtClean="0"/>
              <a:t>- МИКОРИЗА</a:t>
            </a:r>
            <a:r>
              <a:rPr lang="sr-Cyrl-CS" sz="1800" dirty="0" smtClean="0"/>
              <a:t> је заједница виших биљака и гљива.</a:t>
            </a:r>
            <a:endParaRPr lang="sr-Latn-CS" sz="1800" dirty="0" smtClean="0"/>
          </a:p>
          <a:p>
            <a:pPr>
              <a:buNone/>
            </a:pPr>
            <a:r>
              <a:rPr lang="sr-Cyrl-CS" sz="1800" b="1" dirty="0" smtClean="0"/>
              <a:t>- ПАРАЗИТИЗАМ</a:t>
            </a:r>
            <a:r>
              <a:rPr lang="sr-Cyrl-CS" sz="1800" dirty="0" smtClean="0"/>
              <a:t> је заједница два организма где један организам живи на рачун другог организма.</a:t>
            </a:r>
            <a:r>
              <a:rPr lang="sr-Cyrl-CS" sz="1800" b="1" dirty="0" smtClean="0"/>
              <a:t>Пр:вилина косица ( без хлорофила,нема ни праве листове, живи на рачун других биљака); потајница, водњача која паразитира на мајчиној душици...</a:t>
            </a:r>
            <a:r>
              <a:rPr lang="sr-Cyrl-CS" sz="1800" dirty="0" smtClean="0"/>
              <a:t> </a:t>
            </a:r>
            <a:endParaRPr lang="sr-Latn-CS" sz="1800" dirty="0" smtClean="0"/>
          </a:p>
          <a:p>
            <a:pPr>
              <a:buFontTx/>
              <a:buChar char="-"/>
            </a:pPr>
            <a:r>
              <a:rPr lang="sr-Cyrl-CS" sz="1800" b="1" dirty="0" smtClean="0"/>
              <a:t>ПОЛУПАРАЗИТИЗАМ</a:t>
            </a:r>
            <a:r>
              <a:rPr lang="sr-Cyrl-CS" sz="1800" dirty="0" smtClean="0"/>
              <a:t> је заједница где један организам део потреба за свој живот остварује на рачун неког другог, а део остварује сам. Неке биљке имају способност да обављају процес фотосинтезе, али немају способност да узимају из земљишта воду и мине.материје. Због тога су повезане са другим биљкама од којих добијају неопходне материје.</a:t>
            </a:r>
            <a:r>
              <a:rPr lang="sr-Cyrl-CS" sz="1800" b="1" dirty="0" smtClean="0"/>
              <a:t>Пр: имела, орхидеја. </a:t>
            </a:r>
            <a:endParaRPr lang="en-US" sz="1800" b="1" dirty="0" smtClean="0"/>
          </a:p>
          <a:p>
            <a:pPr>
              <a:buFontTx/>
              <a:buChar char="-"/>
            </a:pPr>
            <a:endParaRPr lang="sr-Latn-CS" sz="1800" dirty="0" smtClean="0"/>
          </a:p>
          <a:p>
            <a:pPr>
              <a:buNone/>
            </a:pPr>
            <a:r>
              <a:rPr lang="sr-Cyrl-CS" sz="1800" dirty="0" smtClean="0"/>
              <a:t> </a:t>
            </a:r>
            <a:r>
              <a:rPr lang="sr-Cyrl-CS" sz="1800" b="1" dirty="0" smtClean="0"/>
              <a:t> - КОМЕНСАЛИЗАМ</a:t>
            </a:r>
            <a:r>
              <a:rPr lang="sr-Cyrl-CS" sz="1800" dirty="0" smtClean="0"/>
              <a:t> је заједница две различите врсте у којој једна врста има користи, а друга ни користи ни штете. </a:t>
            </a:r>
            <a:r>
              <a:rPr lang="sr-Cyrl-CS" sz="1800" b="1" dirty="0" smtClean="0"/>
              <a:t>Пр: лијане, бршљан, павита.</a:t>
            </a:r>
            <a:endParaRPr lang="sr-Latn-CS" sz="1800" dirty="0" smtClean="0"/>
          </a:p>
          <a:p>
            <a:pPr>
              <a:buNone/>
            </a:pPr>
            <a:endParaRPr lang="sr-Latn-CS" sz="1800" dirty="0" smtClean="0"/>
          </a:p>
          <a:p>
            <a:pPr>
              <a:buNone/>
            </a:pPr>
            <a:r>
              <a:rPr lang="sr-Cyrl-CS" sz="1800" b="1" dirty="0" smtClean="0"/>
              <a:t>- ЕПИФИТЕ</a:t>
            </a:r>
            <a:r>
              <a:rPr lang="sr-Cyrl-CS" sz="1800" dirty="0" smtClean="0"/>
              <a:t> су биљке које живе на површинама других биљака или неживим структурама, а воду и минералне материје упијају из ваздуха.</a:t>
            </a:r>
            <a:r>
              <a:rPr lang="sr-Cyrl-CS" sz="1800" b="1" dirty="0" smtClean="0"/>
              <a:t>Пр: лишајеви, маховине, бромелија...</a:t>
            </a:r>
            <a:endParaRPr lang="sr-Latn-CS" sz="1800" dirty="0" smtClean="0"/>
          </a:p>
          <a:p>
            <a:pPr>
              <a:buNone/>
            </a:pPr>
            <a:r>
              <a:rPr lang="sr-Cyrl-CS" sz="1800" dirty="0" smtClean="0"/>
              <a:t> </a:t>
            </a:r>
            <a:endParaRPr lang="sr-Latn-CS" sz="1800" dirty="0" smtClean="0"/>
          </a:p>
          <a:p>
            <a:endParaRPr lang="en-CA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07183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071678"/>
            <a:ext cx="335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Микоризни однос између гљиве </a:t>
            </a:r>
            <a:r>
              <a:rPr lang="sr-Latn-CS" dirty="0" smtClean="0"/>
              <a:t>Amanita muscaria </a:t>
            </a:r>
            <a:r>
              <a:rPr lang="sr-Cyrl-CS" dirty="0" smtClean="0"/>
              <a:t>и бели бор </a:t>
            </a:r>
            <a:r>
              <a:rPr lang="sr-Latn-CS" dirty="0" smtClean="0"/>
              <a:t>Pinus alba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226219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357554" y="2071678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Полипи корала живе у симбиози са једноћелијским мрким алгама</a:t>
            </a:r>
            <a:endParaRPr lang="en-C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-357214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643570" y="2071679"/>
            <a:ext cx="3357586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Епифитске лијане у тропским шумама</a:t>
            </a:r>
            <a:endParaRPr lang="en-CA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3071810"/>
            <a:ext cx="23574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 rot="10800000" flipV="1">
            <a:off x="-214346" y="6215775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Бела имела </a:t>
            </a:r>
            <a:r>
              <a:rPr lang="sr-Latn-CS" dirty="0" smtClean="0"/>
              <a:t>Verbascum alba</a:t>
            </a:r>
            <a:endParaRPr lang="en-CA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286124"/>
            <a:ext cx="192882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571736" y="6143645"/>
            <a:ext cx="3352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Заједница лишаја</a:t>
            </a:r>
            <a:endParaRPr lang="en-US" dirty="0" smtClean="0"/>
          </a:p>
          <a:p>
            <a:r>
              <a:rPr lang="ru-RU" dirty="0" smtClean="0"/>
              <a:t> на кори храста</a:t>
            </a:r>
            <a:endParaRPr lang="en-CA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2857496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 rot="10800000" flipV="1">
            <a:off x="5715008" y="5071902"/>
            <a:ext cx="34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Raflesija je parazitska biljka, bez listova i korena, koja hranu crpi iz druge biljke. Cveta samo dve nedelje godišnje, od avgusta do oktobra.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3464710" y="3821911"/>
            <a:ext cx="278608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 rot="10800000" flipV="1">
            <a:off x="4071933" y="5957637"/>
            <a:ext cx="285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 smtClean="0"/>
              <a:t>вилина косица 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Cyrl-CS" dirty="0"/>
              <a:t> </a:t>
            </a:r>
            <a:endParaRPr lang="sr-Latn-CS" dirty="0"/>
          </a:p>
          <a:p>
            <a:pPr>
              <a:buNone/>
            </a:pPr>
            <a:r>
              <a:rPr lang="sr-Cyrl-CS" b="1" i="1" dirty="0"/>
              <a:t>Узајамни односи животиња:</a:t>
            </a:r>
            <a:endParaRPr lang="sr-Latn-CS" dirty="0"/>
          </a:p>
          <a:p>
            <a:pPr>
              <a:buNone/>
            </a:pPr>
            <a:r>
              <a:rPr lang="sr-Cyrl-CS" dirty="0"/>
              <a:t> </a:t>
            </a:r>
            <a:endParaRPr lang="sr-Latn-CS" dirty="0"/>
          </a:p>
          <a:p>
            <a:pPr>
              <a:buNone/>
            </a:pPr>
            <a:r>
              <a:rPr lang="sr-Cyrl-CS" dirty="0"/>
              <a:t> </a:t>
            </a:r>
            <a:endParaRPr lang="sr-Latn-CS" dirty="0"/>
          </a:p>
          <a:p>
            <a:pPr>
              <a:buNone/>
            </a:pPr>
            <a:r>
              <a:rPr lang="sr-Cyrl-CS" b="1" dirty="0"/>
              <a:t>СИМБИОЗА</a:t>
            </a:r>
            <a:r>
              <a:rPr lang="sr-Cyrl-CS" dirty="0"/>
              <a:t>  - </a:t>
            </a:r>
            <a:r>
              <a:rPr lang="sr-Cyrl-CS" b="1" dirty="0"/>
              <a:t>Пр: рак самац и морска саса; шкољка периска</a:t>
            </a:r>
            <a:r>
              <a:rPr lang="sr-Cyrl-CS" dirty="0"/>
              <a:t> живи у необичној симбиози са једним малим раком, који је додиром упозорава на опасност. После додира шкољка снажно затвара своју љуштуру, у коју улази и мали рак стражар.</a:t>
            </a:r>
            <a:endParaRPr lang="sr-Latn-CS" dirty="0"/>
          </a:p>
          <a:p>
            <a:pPr>
              <a:buNone/>
            </a:pPr>
            <a:r>
              <a:rPr lang="sr-Cyrl-CS" dirty="0"/>
              <a:t> </a:t>
            </a:r>
            <a:endParaRPr lang="sr-Latn-CS" dirty="0"/>
          </a:p>
          <a:p>
            <a:pPr>
              <a:buNone/>
            </a:pPr>
            <a:r>
              <a:rPr lang="sr-Cyrl-CS" dirty="0"/>
              <a:t> </a:t>
            </a:r>
            <a:endParaRPr lang="sr-Latn-CS" dirty="0"/>
          </a:p>
          <a:p>
            <a:pPr>
              <a:buNone/>
            </a:pPr>
            <a:r>
              <a:rPr lang="sr-Cyrl-CS" b="1" dirty="0"/>
              <a:t>ПАРАЗИТИЗАМ -</a:t>
            </a:r>
            <a:r>
              <a:rPr lang="sr-Cyrl-CS" dirty="0"/>
              <a:t>  </a:t>
            </a:r>
            <a:r>
              <a:rPr lang="sr-Cyrl-CS" b="1" dirty="0"/>
              <a:t>Пр: метиљи, пантљичаре, </a:t>
            </a:r>
            <a:r>
              <a:rPr lang="sr-Cyrl-CS" b="1" dirty="0" smtClean="0"/>
              <a:t>пијавице</a:t>
            </a:r>
            <a:r>
              <a:rPr lang="en-US" b="1" dirty="0" smtClean="0"/>
              <a:t> </a:t>
            </a:r>
            <a:r>
              <a:rPr lang="sr-Cyrl-CS" b="1" dirty="0" smtClean="0"/>
              <a:t>,крпељи</a:t>
            </a:r>
            <a:r>
              <a:rPr lang="sr-Cyrl-CS" dirty="0" smtClean="0"/>
              <a:t>...</a:t>
            </a:r>
            <a:endParaRPr lang="sr-Latn-CS" dirty="0"/>
          </a:p>
          <a:p>
            <a:pPr>
              <a:buNone/>
            </a:pPr>
            <a:r>
              <a:rPr lang="sr-Cyrl-CS" dirty="0"/>
              <a:t> </a:t>
            </a:r>
            <a:endParaRPr lang="sr-Latn-CS" dirty="0"/>
          </a:p>
          <a:p>
            <a:pPr>
              <a:buNone/>
            </a:pPr>
            <a:r>
              <a:rPr lang="sr-Cyrl-CS" dirty="0"/>
              <a:t> </a:t>
            </a:r>
            <a:endParaRPr lang="sr-Latn-CS" dirty="0"/>
          </a:p>
          <a:p>
            <a:pPr>
              <a:buNone/>
            </a:pPr>
            <a:r>
              <a:rPr lang="sr-Cyrl-CS" b="1" dirty="0"/>
              <a:t>ПРЕДАТОРСТВО</a:t>
            </a:r>
            <a:r>
              <a:rPr lang="sr-Cyrl-CS" dirty="0"/>
              <a:t> (</a:t>
            </a:r>
            <a:r>
              <a:rPr lang="sr-Cyrl-CS" b="1" dirty="0"/>
              <a:t>однос грабљивице и плена</a:t>
            </a:r>
            <a:r>
              <a:rPr lang="sr-Cyrl-CS" dirty="0"/>
              <a:t>)</a:t>
            </a:r>
            <a:endParaRPr lang="sr-Latn-CS" dirty="0"/>
          </a:p>
          <a:p>
            <a:pPr lvl="0">
              <a:buNone/>
            </a:pPr>
            <a:r>
              <a:rPr lang="sr-Cyrl-CS" dirty="0"/>
              <a:t>борба мужјака за женку, борба за храну, простор ткђ. је облик односа између различитих врста у заједници.</a:t>
            </a:r>
            <a:endParaRPr lang="sr-Latn-C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000495" cy="278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857497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Рак </a:t>
            </a:r>
            <a:r>
              <a:rPr lang="sr-Latn-CS" dirty="0" smtClean="0"/>
              <a:t>Pinnotheres sp. </a:t>
            </a:r>
            <a:r>
              <a:rPr lang="sr-Cyrl-CS" dirty="0" smtClean="0"/>
              <a:t>живи у плаштаној дупљи крупних шкољки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335758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286248" y="2786058"/>
            <a:ext cx="271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Рак пустињак</a:t>
            </a:r>
            <a:endParaRPr lang="en-C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35718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 rot="10800000" flipV="1">
            <a:off x="67696" y="5500362"/>
            <a:ext cx="3504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Ендопаразит </a:t>
            </a:r>
            <a:r>
              <a:rPr lang="sr-Latn-CS" dirty="0" smtClean="0"/>
              <a:t>Fasciola hepatica –</a:t>
            </a:r>
            <a:r>
              <a:rPr lang="sr-Cyrl-CS" dirty="0" smtClean="0"/>
              <a:t>велики метиљ</a:t>
            </a:r>
            <a:endParaRPr lang="en-CA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286124"/>
            <a:ext cx="2547948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 rot="10800000" flipV="1">
            <a:off x="4071933" y="5817484"/>
            <a:ext cx="3571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Ектопаразит </a:t>
            </a:r>
            <a:r>
              <a:rPr lang="sr-Latn-CS" dirty="0" smtClean="0"/>
              <a:t>Ixodes ricinus – </a:t>
            </a:r>
            <a:r>
              <a:rPr lang="sr-Cyrl-CS" dirty="0" smtClean="0"/>
              <a:t>крпељ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b="1" i="1" dirty="0" smtClean="0"/>
              <a:t>Узајамни </a:t>
            </a:r>
            <a:r>
              <a:rPr lang="sr-Cyrl-CS" b="1" i="1" dirty="0"/>
              <a:t>однос биљака и животиња:</a:t>
            </a:r>
            <a:endParaRPr lang="sr-Latn-CS" dirty="0"/>
          </a:p>
          <a:p>
            <a:pPr>
              <a:buNone/>
            </a:pPr>
            <a:r>
              <a:rPr lang="sr-Cyrl-CS" dirty="0"/>
              <a:t> </a:t>
            </a:r>
            <a:endParaRPr lang="sr-Latn-CS" dirty="0"/>
          </a:p>
          <a:p>
            <a:pPr>
              <a:buNone/>
            </a:pPr>
            <a:r>
              <a:rPr lang="sr-Cyrl-CS" dirty="0"/>
              <a:t>- биљке су прва карика у ланцу исхране; опрашивање биљака путем </a:t>
            </a:r>
            <a:r>
              <a:rPr lang="sr-Cyrl-CS" dirty="0" smtClean="0"/>
              <a:t>инсеката и птица, </a:t>
            </a:r>
            <a:r>
              <a:rPr lang="sr-Cyrl-CS" dirty="0"/>
              <a:t>расејавање плодова и семена; сапрофити(организми који се хране трулим, угинулим деловима живих бића); штеточине( у инвазији); карниворне биљке (биљке месождерке) - </a:t>
            </a:r>
            <a:r>
              <a:rPr lang="sr-Cyrl-CS" b="1" dirty="0"/>
              <a:t>Венерина мухоловка, Росуља (код нас на Власинском језеру)..</a:t>
            </a:r>
            <a:endParaRPr lang="sr-Latn-CS" dirty="0"/>
          </a:p>
          <a:p>
            <a:pPr>
              <a:buNone/>
            </a:pPr>
            <a:r>
              <a:rPr lang="sr-Cyrl-CS" b="1" dirty="0"/>
              <a:t> </a:t>
            </a:r>
            <a:endParaRPr lang="sr-Latn-CS" dirty="0" smtClean="0"/>
          </a:p>
          <a:p>
            <a:pPr>
              <a:buNone/>
            </a:pPr>
            <a:endParaRPr lang="sr-Latn-CS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85728"/>
            <a:ext cx="2794651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3" y="0"/>
            <a:ext cx="2714644" cy="376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353019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500438"/>
            <a:ext cx="3357586" cy="336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428651"/>
            <a:ext cx="285751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95031" y="3429001"/>
            <a:ext cx="2124285" cy="337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2071678"/>
            <a:ext cx="2928926" cy="180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428604"/>
            <a:ext cx="15716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 rot="10800000" flipV="1">
            <a:off x="3591058" y="6411561"/>
            <a:ext cx="2156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 smtClean="0"/>
              <a:t>Венерина мухоловка</a:t>
            </a: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Cyrl-CS" b="1" dirty="0"/>
              <a:t> </a:t>
            </a:r>
            <a:endParaRPr lang="sr-Latn-CS" dirty="0"/>
          </a:p>
          <a:p>
            <a:pPr>
              <a:buNone/>
            </a:pPr>
            <a:r>
              <a:rPr lang="sr-Cyrl-CS" b="1" i="1" dirty="0" smtClean="0"/>
              <a:t>Утицај живих бића на  неживу природу:</a:t>
            </a:r>
            <a:endParaRPr lang="sr-Latn-CS" dirty="0" smtClean="0"/>
          </a:p>
          <a:p>
            <a:pPr>
              <a:buNone/>
            </a:pPr>
            <a:r>
              <a:rPr lang="sr-Cyrl-CS" b="1" dirty="0" smtClean="0"/>
              <a:t> </a:t>
            </a:r>
            <a:endParaRPr lang="sr-Latn-CS" dirty="0" smtClean="0"/>
          </a:p>
          <a:p>
            <a:pPr lvl="0">
              <a:buNone/>
            </a:pPr>
            <a:r>
              <a:rPr lang="sr-Cyrl-CS" dirty="0" smtClean="0"/>
              <a:t>Кисеоник ,  у атмосфери и води створили су произвођачи, а угљен диоксид  потрошачи  и  разлагачи;</a:t>
            </a:r>
            <a:endParaRPr lang="sr-Latn-CS" dirty="0" smtClean="0"/>
          </a:p>
          <a:p>
            <a:pPr lvl="0">
              <a:buNone/>
            </a:pPr>
            <a:r>
              <a:rPr lang="sr-Cyrl-CS" dirty="0" smtClean="0"/>
              <a:t>Наслаге крењачких стена;</a:t>
            </a:r>
            <a:endParaRPr lang="sr-Latn-CS" dirty="0" smtClean="0"/>
          </a:p>
          <a:p>
            <a:pPr lvl="0">
              <a:buNone/>
            </a:pPr>
            <a:r>
              <a:rPr lang="sr-Cyrl-CS" dirty="0" smtClean="0"/>
              <a:t>Наслаге угља, лежишта нафте и природног гаса;</a:t>
            </a:r>
            <a:endParaRPr lang="sr-Latn-CS" dirty="0" smtClean="0"/>
          </a:p>
          <a:p>
            <a:pPr lvl="0">
              <a:buNone/>
            </a:pPr>
            <a:r>
              <a:rPr lang="sr-Cyrl-CS" dirty="0" smtClean="0"/>
              <a:t>Стене, дно мора и океана изграђени су од љуштура силикатних алги.</a:t>
            </a:r>
            <a:endParaRPr lang="sr-Latn-CS" dirty="0" smtClean="0"/>
          </a:p>
          <a:p>
            <a:pPr>
              <a:buNone/>
            </a:pPr>
            <a:endParaRPr lang="sr-Latn-CS" dirty="0"/>
          </a:p>
          <a:p>
            <a:endParaRPr lang="en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</TotalTime>
  <Words>127</Words>
  <Application>Microsoft Office PowerPoint</Application>
  <PresentationFormat>On-screen Show (4:3)</PresentationFormat>
  <Paragraphs>65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КЛАСИФИКАЦИЈА  ЕКОЛОШКИХ  ФАКТОРА </vt:lpstr>
      <vt:lpstr>Утицај абиоточких фактора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54</cp:revision>
  <dcterms:created xsi:type="dcterms:W3CDTF">2012-03-02T18:37:01Z</dcterms:created>
  <dcterms:modified xsi:type="dcterms:W3CDTF">2012-03-06T08:13:21Z</dcterms:modified>
</cp:coreProperties>
</file>